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300" r:id="rId6"/>
    <p:sldId id="301" r:id="rId7"/>
    <p:sldId id="302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2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6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CA07-E268-4AF1-8172-7B7D8C28DAD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6073-3522-4982-85E2-7A13DBE9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1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amoeboid%20movement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74" y="1122363"/>
            <a:ext cx="12093526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BIOLOGICAL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1537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/>
          <a:lstStyle/>
          <a:p>
            <a:r>
              <a:rPr lang="en-US" u="sng" dirty="0" err="1">
                <a:latin typeface="Arial Black" panose="020B0A04020102020204" pitchFamily="34" charset="0"/>
              </a:rPr>
              <a:t>Dinoflagellates</a:t>
            </a:r>
            <a:endParaRPr lang="en-US" u="sn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443"/>
            <a:ext cx="11063068" cy="536296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These organisms are </a:t>
            </a:r>
            <a:r>
              <a:rPr lang="en-US" sz="3200" b="1" u="sng" dirty="0"/>
              <a:t>mostly marine </a:t>
            </a:r>
            <a:r>
              <a:rPr lang="en-US" sz="3200" dirty="0"/>
              <a:t>and </a:t>
            </a:r>
            <a:r>
              <a:rPr lang="en-US" sz="3200" b="1" u="sng" dirty="0"/>
              <a:t>photosynthetic</a:t>
            </a:r>
            <a:r>
              <a:rPr lang="en-US" sz="3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They appear </a:t>
            </a:r>
            <a:r>
              <a:rPr lang="en-US" sz="3200" b="1" dirty="0"/>
              <a:t>yellow, green, brown, blue or red </a:t>
            </a:r>
            <a:r>
              <a:rPr lang="en-US" sz="3200" dirty="0"/>
              <a:t>depending on the main pigments present in their cells.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The cell wall has stiff </a:t>
            </a:r>
            <a:r>
              <a:rPr lang="en-US" sz="3200" b="1" u="sng" dirty="0"/>
              <a:t>cellulose plates </a:t>
            </a:r>
            <a:r>
              <a:rPr lang="en-US" sz="3200" dirty="0"/>
              <a:t>on the outer surface.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Most of them have </a:t>
            </a:r>
            <a:r>
              <a:rPr lang="en-US" sz="3200" b="1" u="sng" dirty="0"/>
              <a:t>two flagella</a:t>
            </a:r>
            <a:r>
              <a:rPr lang="en-US" sz="3200" dirty="0"/>
              <a:t>; one lies longitudinally and the other transversely in a furrow between the wall plates.</a:t>
            </a:r>
          </a:p>
        </p:txBody>
      </p:sp>
    </p:spTree>
    <p:extLst>
      <p:ext uri="{BB962C8B-B14F-4D97-AF65-F5344CB8AC3E}">
        <p14:creationId xmlns:p14="http://schemas.microsoft.com/office/powerpoint/2010/main" val="369816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78" y="348517"/>
            <a:ext cx="11414760" cy="23102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Red </a:t>
            </a:r>
            <a:r>
              <a:rPr lang="en-US" dirty="0" err="1"/>
              <a:t>dinoflagellates</a:t>
            </a:r>
            <a:r>
              <a:rPr lang="en-US" dirty="0"/>
              <a:t> (Example: </a:t>
            </a:r>
            <a:r>
              <a:rPr lang="en-US" b="1" i="1" dirty="0" err="1"/>
              <a:t>Gonyaulax</a:t>
            </a:r>
            <a:r>
              <a:rPr lang="en-US" i="1" dirty="0"/>
              <a:t>) </a:t>
            </a:r>
            <a:r>
              <a:rPr lang="en-US" dirty="0"/>
              <a:t>undergo such rapid multiplication that they make the sea appear red (</a:t>
            </a:r>
            <a:r>
              <a:rPr lang="en-US" sz="3200" b="1" u="sng" dirty="0"/>
              <a:t>red tides</a:t>
            </a:r>
            <a:r>
              <a:rPr lang="en-US" dirty="0"/>
              <a:t>). Toxins released by such large numbers may even kill other marine animals such as fishes.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8" y="2619105"/>
            <a:ext cx="5897177" cy="3685735"/>
          </a:xfrm>
          <a:prstGeom prst="rect">
            <a:avLst/>
          </a:prstGeom>
        </p:spPr>
      </p:pic>
      <p:pic>
        <p:nvPicPr>
          <p:cNvPr id="1028" name="Picture 4" descr="Image result for gonyaul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55" y="2619104"/>
            <a:ext cx="5515102" cy="36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0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en-US" u="sng" dirty="0" err="1">
                <a:latin typeface="Arial Black" panose="020B0A04020102020204" pitchFamily="34" charset="0"/>
              </a:rPr>
              <a:t>Euglenoids</a:t>
            </a:r>
            <a:endParaRPr lang="en-US" u="sn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95754"/>
            <a:ext cx="10748963" cy="5376496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/>
              <a:t>Fresh water </a:t>
            </a:r>
            <a:r>
              <a:rPr lang="en-US" sz="3200" dirty="0"/>
              <a:t>organisms found in stagnant water. </a:t>
            </a:r>
          </a:p>
          <a:p>
            <a:pPr algn="just"/>
            <a:r>
              <a:rPr lang="en-US" sz="3200" dirty="0"/>
              <a:t>Instead of a cell wall, they have a protein rich layer called </a:t>
            </a:r>
            <a:r>
              <a:rPr lang="en-US" sz="3600" b="1" u="sng" dirty="0"/>
              <a:t>pellicle</a:t>
            </a:r>
            <a:r>
              <a:rPr lang="en-US" sz="3200" dirty="0"/>
              <a:t> which makes their body flexible.</a:t>
            </a:r>
          </a:p>
          <a:p>
            <a:pPr algn="just"/>
            <a:r>
              <a:rPr lang="en-US" sz="3200" dirty="0"/>
              <a:t>They have </a:t>
            </a:r>
            <a:r>
              <a:rPr lang="en-US" sz="3200" b="1" u="sng" dirty="0"/>
              <a:t>two flagella</a:t>
            </a:r>
            <a:r>
              <a:rPr lang="en-US" sz="3200" dirty="0"/>
              <a:t>, a short and a long one. </a:t>
            </a:r>
          </a:p>
          <a:p>
            <a:pPr algn="just"/>
            <a:r>
              <a:rPr lang="en-US" sz="3600" b="1" u="sng" dirty="0" err="1"/>
              <a:t>Myxotrophic</a:t>
            </a:r>
            <a:r>
              <a:rPr lang="en-US" sz="3200" dirty="0"/>
              <a:t>: Though they are photosynthetic in the presence of sunlight, when deprived of sunlight they behave like heterotrophs by predating on other smaller organisms. </a:t>
            </a:r>
          </a:p>
          <a:p>
            <a:pPr algn="just"/>
            <a:r>
              <a:rPr lang="en-US" sz="3200" dirty="0"/>
              <a:t>Interestingly, the pigments of </a:t>
            </a:r>
            <a:r>
              <a:rPr lang="en-US" sz="3200" dirty="0" err="1"/>
              <a:t>euglenoids</a:t>
            </a:r>
            <a:r>
              <a:rPr lang="en-US" sz="3200" dirty="0"/>
              <a:t> are identical to those present in higher plants. </a:t>
            </a:r>
          </a:p>
          <a:p>
            <a:pPr algn="just"/>
            <a:r>
              <a:rPr lang="en-US" sz="3200" dirty="0"/>
              <a:t>Example: </a:t>
            </a:r>
            <a:r>
              <a:rPr lang="en-US" sz="3200" i="1" dirty="0"/>
              <a:t>Euglena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142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eug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985838"/>
            <a:ext cx="59087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7" y="985838"/>
            <a:ext cx="52843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8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835025"/>
          </a:xfrm>
        </p:spPr>
        <p:txBody>
          <a:bodyPr/>
          <a:lstStyle/>
          <a:p>
            <a:r>
              <a:rPr lang="en-US" u="sng" dirty="0">
                <a:latin typeface="Arial Black" panose="020B0A04020102020204" pitchFamily="34" charset="0"/>
              </a:rPr>
              <a:t>Slime </a:t>
            </a:r>
            <a:r>
              <a:rPr lang="en-US" u="sng" dirty="0" err="1">
                <a:latin typeface="Arial Black" panose="020B0A04020102020204" pitchFamily="34" charset="0"/>
              </a:rPr>
              <a:t>Moulds</a:t>
            </a:r>
            <a:endParaRPr lang="en-US" u="sng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042988"/>
            <a:ext cx="1082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Slime </a:t>
            </a:r>
            <a:r>
              <a:rPr lang="en-US" sz="2400" dirty="0" err="1"/>
              <a:t>moulds</a:t>
            </a:r>
            <a:r>
              <a:rPr lang="en-US" sz="2400" dirty="0"/>
              <a:t> are </a:t>
            </a:r>
            <a:r>
              <a:rPr lang="en-US" sz="2800" b="1" u="sng" dirty="0"/>
              <a:t>saprophytic</a:t>
            </a:r>
            <a:r>
              <a:rPr lang="en-US" sz="2400" dirty="0"/>
              <a:t> </a:t>
            </a:r>
            <a:r>
              <a:rPr lang="en-US" sz="2400" dirty="0" err="1"/>
              <a:t>protists</a:t>
            </a:r>
            <a:r>
              <a:rPr lang="en-US" sz="2400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body moves along decaying twigs and leaves engulfing organic material.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Under suitable conditions, they form an aggregation called </a:t>
            </a:r>
            <a:r>
              <a:rPr lang="en-US" sz="2800" b="1" dirty="0"/>
              <a:t>plasmodium</a:t>
            </a:r>
            <a:r>
              <a:rPr lang="en-US" sz="2400" dirty="0"/>
              <a:t> which may grow and spread over several feet.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During </a:t>
            </a:r>
            <a:r>
              <a:rPr lang="en-US" sz="2400" b="1" dirty="0" err="1"/>
              <a:t>unfavourable</a:t>
            </a:r>
            <a:r>
              <a:rPr lang="en-US" sz="2400" dirty="0"/>
              <a:t> conditions, the plasmodium differentiates and forms </a:t>
            </a:r>
            <a:r>
              <a:rPr lang="en-US" sz="2400" b="1" dirty="0"/>
              <a:t>fruiting bodies</a:t>
            </a:r>
            <a:r>
              <a:rPr lang="en-US" sz="2400" dirty="0"/>
              <a:t> bearing spores at their tips.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spores possess true walls.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They are extremely resistant and survive for many years, even under adverse conditions.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spores are dispersed by air currents</a:t>
            </a:r>
          </a:p>
        </p:txBody>
      </p:sp>
    </p:spTree>
    <p:extLst>
      <p:ext uri="{BB962C8B-B14F-4D97-AF65-F5344CB8AC3E}">
        <p14:creationId xmlns:p14="http://schemas.microsoft.com/office/powerpoint/2010/main" val="329625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lime mold plasmo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61949"/>
            <a:ext cx="4573588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lime mold plasmo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1" y="361949"/>
            <a:ext cx="6842698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4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/>
          <a:lstStyle/>
          <a:p>
            <a:r>
              <a:rPr lang="en-US" u="sng" dirty="0">
                <a:latin typeface="Arial Black" panose="020B0A04020102020204" pitchFamily="34" charset="0"/>
              </a:rPr>
              <a:t>Protozoans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138"/>
            <a:ext cx="10515600" cy="5472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All protozoans are heterotrophs and live as predators or parasites.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They are believed to be primitive relatives of animals.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There are four major groups of protozoans: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/>
              <a:t>Amoeboid protozoans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/>
              <a:t>Flagellated protozoans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/>
              <a:t>Ciliated protozoans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 err="1"/>
              <a:t>Sporozoans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9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1. Amoeboid protozoans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838"/>
            <a:ext cx="10515600" cy="2717800"/>
          </a:xfrm>
        </p:spPr>
        <p:txBody>
          <a:bodyPr/>
          <a:lstStyle/>
          <a:p>
            <a:r>
              <a:rPr lang="en-US" dirty="0"/>
              <a:t>These organisms live in fresh water, sea water or moist soil. </a:t>
            </a:r>
          </a:p>
          <a:p>
            <a:r>
              <a:rPr lang="en-US" dirty="0"/>
              <a:t>They move and capture their prey by putting out </a:t>
            </a:r>
            <a:r>
              <a:rPr lang="en-US" b="1" u="sng" dirty="0"/>
              <a:t>pseudopodia</a:t>
            </a:r>
            <a:r>
              <a:rPr lang="en-US" dirty="0"/>
              <a:t> (false feet) as in </a:t>
            </a:r>
            <a:r>
              <a:rPr lang="en-US" i="1" dirty="0"/>
              <a:t>Amoeba</a:t>
            </a:r>
            <a:r>
              <a:rPr lang="en-US" dirty="0"/>
              <a:t>. </a:t>
            </a:r>
          </a:p>
          <a:p>
            <a:r>
              <a:rPr lang="en-US" dirty="0"/>
              <a:t>Marine forms have silica shells on their surface. </a:t>
            </a:r>
          </a:p>
          <a:p>
            <a:r>
              <a:rPr lang="en-US" dirty="0"/>
              <a:t>Some of them such as </a:t>
            </a:r>
            <a:r>
              <a:rPr lang="en-US" b="1" i="1" dirty="0" err="1"/>
              <a:t>Entamoeba</a:t>
            </a:r>
            <a:r>
              <a:rPr lang="en-US" b="1" i="1" dirty="0"/>
              <a:t> </a:t>
            </a:r>
            <a:r>
              <a:rPr lang="en-US" dirty="0"/>
              <a:t>are parasites.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838" y="4772025"/>
            <a:ext cx="775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 action="ppaction://hlinkfile"/>
              </a:rPr>
              <a:t>Amoeboid movement.mp4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00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2. Flagellated protozoans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713"/>
            <a:ext cx="10515600" cy="37750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The members of this group are either </a:t>
            </a:r>
            <a:r>
              <a:rPr lang="en-US" sz="3200" b="1" u="sng" dirty="0"/>
              <a:t>free-living or parasitic</a:t>
            </a:r>
            <a:r>
              <a:rPr lang="en-US" sz="32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They have </a:t>
            </a:r>
            <a:r>
              <a:rPr lang="en-US" sz="3200" b="1" u="sng" dirty="0"/>
              <a:t>flagella.</a:t>
            </a:r>
            <a:r>
              <a:rPr lang="en-US" sz="32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The parasitic forms cause diseases such as sleeping sickness.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Example: </a:t>
            </a:r>
            <a:r>
              <a:rPr lang="en-US" sz="3200" i="1" dirty="0" err="1"/>
              <a:t>Trypanosoma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513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3. </a:t>
            </a:r>
            <a:r>
              <a:rPr lang="en-US" b="1" u="sng" dirty="0">
                <a:latin typeface="Arial Black" panose="020B0A04020102020204" pitchFamily="34" charset="0"/>
              </a:rPr>
              <a:t>Ciliated protozoans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1275"/>
            <a:ext cx="10515600" cy="51323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These are </a:t>
            </a:r>
            <a:r>
              <a:rPr lang="en-US" sz="3200" b="1" u="sng" dirty="0"/>
              <a:t>aquatic</a:t>
            </a:r>
            <a:r>
              <a:rPr lang="en-US" sz="3200" dirty="0"/>
              <a:t>, actively moving organisms because of the presence of </a:t>
            </a:r>
            <a:r>
              <a:rPr lang="en-US" sz="3200" b="1" u="sng" dirty="0"/>
              <a:t>thousands of cilia</a:t>
            </a:r>
            <a:r>
              <a:rPr lang="en-US" sz="32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They have a cavity (gullet) that opens to the outside of the cell surface.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The coordinated movement of rows of cilia causes the water laden with food to be steered into the gullet.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Example: </a:t>
            </a:r>
            <a:r>
              <a:rPr lang="en-US" sz="3200" i="1" dirty="0" err="1"/>
              <a:t>Paramoecium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788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>
            <a:normAutofit/>
          </a:bodyPr>
          <a:lstStyle/>
          <a:p>
            <a:r>
              <a:rPr lang="en-US" b="1" u="sng" dirty="0"/>
              <a:t>Five Kingdom Systems (Whittaker's Concept)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1159100"/>
            <a:ext cx="10515600" cy="5267458"/>
          </a:xfrm>
        </p:spPr>
        <p:txBody>
          <a:bodyPr/>
          <a:lstStyle/>
          <a:p>
            <a:r>
              <a:rPr lang="en-US" b="1" u="sng" dirty="0"/>
              <a:t>R.H. Whittaker (1969) </a:t>
            </a:r>
            <a:r>
              <a:rPr lang="en-US" dirty="0"/>
              <a:t>proposed a Five Kingdom Classification. </a:t>
            </a:r>
          </a:p>
          <a:p>
            <a:r>
              <a:rPr lang="en-US" dirty="0"/>
              <a:t>The kingdoms were named :  </a:t>
            </a:r>
            <a:r>
              <a:rPr lang="en-US" b="1" u="sng" dirty="0" err="1"/>
              <a:t>Monera</a:t>
            </a:r>
            <a:r>
              <a:rPr lang="en-US" b="1" u="sng" dirty="0"/>
              <a:t>, Protista, Fungi, Plantae and Animalia.</a:t>
            </a:r>
          </a:p>
          <a:p>
            <a:r>
              <a:rPr lang="en-US" dirty="0"/>
              <a:t>Main criteria for classification include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Cell structure : prokaryotic or eukaryotic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Body organization: Unicellular or Multicellular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Mode of nutrition : Autotrophic or Heterotrophic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Reproduction and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Phylogenetic relationships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434644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4. </a:t>
            </a:r>
            <a:r>
              <a:rPr lang="en-US" u="sng" dirty="0" err="1">
                <a:latin typeface="Arial Black" panose="020B0A04020102020204" pitchFamily="34" charset="0"/>
              </a:rPr>
              <a:t>Sporozoans</a:t>
            </a:r>
            <a:endParaRPr lang="en-US" u="sn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This includes diverse organisms that have an infectious </a:t>
            </a:r>
            <a:r>
              <a:rPr lang="en-US" sz="3200" b="1" u="sng" dirty="0"/>
              <a:t>spore-like stage </a:t>
            </a:r>
            <a:r>
              <a:rPr lang="en-US" sz="3200" dirty="0"/>
              <a:t>in their life cycle.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most notorious is </a:t>
            </a:r>
            <a:r>
              <a:rPr lang="en-US" sz="3200" b="1" i="1" dirty="0"/>
              <a:t>Plasmodium</a:t>
            </a:r>
            <a:r>
              <a:rPr lang="en-US" sz="3200" i="1" dirty="0"/>
              <a:t> </a:t>
            </a:r>
            <a:r>
              <a:rPr lang="en-US" sz="3200" dirty="0"/>
              <a:t>(malarial parasite) which causes malaria, a disease which has a staggering effect on human population.</a:t>
            </a:r>
          </a:p>
        </p:txBody>
      </p:sp>
    </p:spTree>
    <p:extLst>
      <p:ext uri="{BB962C8B-B14F-4D97-AF65-F5344CB8AC3E}">
        <p14:creationId xmlns:p14="http://schemas.microsoft.com/office/powerpoint/2010/main" val="17729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18" y="1278227"/>
            <a:ext cx="6027313" cy="1825581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Arial Black" panose="020B0A04020102020204" pitchFamily="34" charset="0"/>
              </a:rPr>
              <a:t>Fungi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50" y="-1"/>
            <a:ext cx="2985643" cy="3541691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93" y="0"/>
            <a:ext cx="2780807" cy="35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racket fun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50" y="3541690"/>
            <a:ext cx="5766450" cy="33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racket fun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690"/>
            <a:ext cx="6425550" cy="33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9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02" y="44121"/>
            <a:ext cx="8534400" cy="986189"/>
          </a:xfrm>
        </p:spPr>
        <p:txBody>
          <a:bodyPr>
            <a:normAutofit/>
          </a:bodyPr>
          <a:lstStyle/>
          <a:p>
            <a:r>
              <a:rPr lang="en-US" sz="4400" b="1" u="sng" dirty="0">
                <a:latin typeface="Arial Black" panose="020B0A04020102020204" pitchFamily="34" charset="0"/>
              </a:rPr>
              <a:t>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01" y="1030310"/>
            <a:ext cx="11009805" cy="3580327"/>
          </a:xfrm>
        </p:spPr>
        <p:txBody>
          <a:bodyPr anchor="t">
            <a:no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Heterotrophic organisms show a great diversity in morphology and habitat.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Fungi are </a:t>
            </a:r>
            <a:r>
              <a:rPr lang="en-US" sz="2200" b="1" u="sng" dirty="0">
                <a:solidFill>
                  <a:schemeClr val="tx1"/>
                </a:solidFill>
              </a:rPr>
              <a:t>cosmopolitan</a:t>
            </a:r>
            <a:r>
              <a:rPr lang="en-US" sz="2200" dirty="0">
                <a:solidFill>
                  <a:schemeClr val="tx1"/>
                </a:solidFill>
              </a:rPr>
              <a:t> and occur in air, water, soil and on animals and plants.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They prefer to grow in warm and humid places.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The cell walls of fungi are composed of </a:t>
            </a:r>
            <a:r>
              <a:rPr lang="en-US" sz="2200" b="1" u="sng" dirty="0">
                <a:solidFill>
                  <a:schemeClr val="tx1"/>
                </a:solidFill>
              </a:rPr>
              <a:t>chitin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With the exception of yeasts which are unicellular, fungi are filamentous.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Their bodies consist of long, slender thread-like structures called </a:t>
            </a:r>
            <a:r>
              <a:rPr lang="en-US" sz="2200" b="1" u="sng" dirty="0">
                <a:solidFill>
                  <a:schemeClr val="tx1"/>
                </a:solidFill>
              </a:rPr>
              <a:t>hyphae</a:t>
            </a:r>
            <a:r>
              <a:rPr lang="en-US" sz="2200" dirty="0">
                <a:solidFill>
                  <a:schemeClr val="tx1"/>
                </a:solidFill>
              </a:rPr>
              <a:t>. The network of hyphae is known as </a:t>
            </a:r>
            <a:r>
              <a:rPr lang="en-US" sz="2200" b="1" u="sng" dirty="0">
                <a:solidFill>
                  <a:schemeClr val="tx1"/>
                </a:solidFill>
              </a:rPr>
              <a:t>mycelium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074" name="Picture 2" descr="Image result for fungal mycel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0" y="4534788"/>
            <a:ext cx="49213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2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0877" y="260797"/>
            <a:ext cx="11177230" cy="1310426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Some hyphae are continuous tubes filled with multinucleated cytoplasm – these are called </a:t>
            </a:r>
            <a:r>
              <a:rPr lang="en-US" b="1" u="sng" dirty="0" err="1">
                <a:solidFill>
                  <a:schemeClr val="tx1"/>
                </a:solidFill>
              </a:rPr>
              <a:t>coenocytic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hyphae.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Others have </a:t>
            </a:r>
            <a:r>
              <a:rPr lang="en-US" dirty="0" err="1">
                <a:solidFill>
                  <a:schemeClr val="tx1"/>
                </a:solidFill>
              </a:rPr>
              <a:t>septae</a:t>
            </a:r>
            <a:r>
              <a:rPr lang="en-US" dirty="0">
                <a:solidFill>
                  <a:schemeClr val="tx1"/>
                </a:solidFill>
              </a:rPr>
              <a:t> or cross walls in their hyphae. </a:t>
            </a:r>
          </a:p>
          <a:p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04" y="1571223"/>
            <a:ext cx="3914775" cy="31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22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7845" y="321972"/>
            <a:ext cx="11692386" cy="2550018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Most fungi are </a:t>
            </a:r>
            <a:r>
              <a:rPr lang="en-US" sz="2200" b="1" u="sng" dirty="0">
                <a:solidFill>
                  <a:schemeClr val="tx1"/>
                </a:solidFill>
              </a:rPr>
              <a:t>heterotrophic</a:t>
            </a:r>
            <a:r>
              <a:rPr lang="en-US" sz="2200" dirty="0">
                <a:solidFill>
                  <a:schemeClr val="tx1"/>
                </a:solidFill>
              </a:rPr>
              <a:t> and absorb soluble organic matter from dead substrates and hence are called </a:t>
            </a:r>
            <a:r>
              <a:rPr lang="en-US" sz="2200" b="1" u="sng" dirty="0">
                <a:solidFill>
                  <a:schemeClr val="tx1"/>
                </a:solidFill>
              </a:rPr>
              <a:t>saprophytes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Those that depend on living plants and animals are called </a:t>
            </a:r>
            <a:r>
              <a:rPr lang="en-US" sz="2200" b="1" u="sng" dirty="0">
                <a:solidFill>
                  <a:schemeClr val="tx1"/>
                </a:solidFill>
              </a:rPr>
              <a:t>parasites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They can also live as </a:t>
            </a:r>
            <a:r>
              <a:rPr lang="en-US" sz="2200" b="1" u="sng" dirty="0" err="1">
                <a:solidFill>
                  <a:srgbClr val="C00000"/>
                </a:solidFill>
              </a:rPr>
              <a:t>symbionts</a:t>
            </a:r>
            <a:r>
              <a:rPr lang="en-US" sz="2200" dirty="0">
                <a:solidFill>
                  <a:schemeClr val="tx1"/>
                </a:solidFill>
              </a:rPr>
              <a:t> – in association with algae as </a:t>
            </a:r>
            <a:r>
              <a:rPr lang="en-US" sz="2400" b="1" u="sng" dirty="0">
                <a:solidFill>
                  <a:srgbClr val="FFFF00"/>
                </a:solidFill>
              </a:rPr>
              <a:t>lichens</a:t>
            </a:r>
            <a:r>
              <a:rPr lang="en-US" sz="2200" dirty="0">
                <a:solidFill>
                  <a:schemeClr val="tx1"/>
                </a:solidFill>
              </a:rPr>
              <a:t> and with roots of higher plants as </a:t>
            </a:r>
            <a:r>
              <a:rPr lang="en-US" sz="2200" b="1" u="sng" dirty="0" err="1">
                <a:solidFill>
                  <a:srgbClr val="FFFF00"/>
                </a:solidFill>
                <a:latin typeface="Arial Black" panose="020B0A04020102020204" pitchFamily="34" charset="0"/>
              </a:rPr>
              <a:t>mycorrhiza</a:t>
            </a:r>
            <a:r>
              <a:rPr lang="en-US" sz="2200" b="1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71990"/>
            <a:ext cx="3632350" cy="2994785"/>
          </a:xfrm>
          <a:prstGeom prst="rect">
            <a:avLst/>
          </a:prstGeom>
        </p:spPr>
      </p:pic>
      <p:pic>
        <p:nvPicPr>
          <p:cNvPr id="5124" name="Picture 4" descr="Image result for lich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8902" r="12070" b="5774"/>
          <a:stretch/>
        </p:blipFill>
        <p:spPr bwMode="auto">
          <a:xfrm>
            <a:off x="3632351" y="2871989"/>
            <a:ext cx="3374265" cy="29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5465" y="6091707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LICHENS</a:t>
            </a:r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r="14397" b="19698"/>
          <a:stretch/>
        </p:blipFill>
        <p:spPr bwMode="auto">
          <a:xfrm>
            <a:off x="7494997" y="2871989"/>
            <a:ext cx="4648172" cy="31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60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4212" y="231820"/>
            <a:ext cx="5175676" cy="6014434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Reproduction in fungi can take place by </a:t>
            </a:r>
            <a:r>
              <a:rPr lang="en-US" sz="2200" b="1" u="sng" dirty="0">
                <a:solidFill>
                  <a:schemeClr val="tx1"/>
                </a:solidFill>
              </a:rPr>
              <a:t>vegetative</a:t>
            </a:r>
            <a:r>
              <a:rPr lang="en-US" sz="2200" dirty="0">
                <a:solidFill>
                  <a:schemeClr val="tx1"/>
                </a:solidFill>
              </a:rPr>
              <a:t> means –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Fragmentation,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Fission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Budding. </a:t>
            </a:r>
          </a:p>
          <a:p>
            <a:r>
              <a:rPr lang="en-US" sz="2200" b="1" u="sng" dirty="0">
                <a:solidFill>
                  <a:schemeClr val="tx1"/>
                </a:solidFill>
              </a:rPr>
              <a:t>Asexual reproduction</a:t>
            </a:r>
            <a:r>
              <a:rPr lang="en-US" sz="2200" dirty="0">
                <a:solidFill>
                  <a:schemeClr val="tx1"/>
                </a:solidFill>
              </a:rPr>
              <a:t> is by spores called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Conidia or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Sporangiospores</a:t>
            </a:r>
            <a:r>
              <a:rPr lang="en-US" dirty="0">
                <a:solidFill>
                  <a:schemeClr val="tx1"/>
                </a:solidFill>
              </a:rPr>
              <a:t> or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Zoospores, </a:t>
            </a:r>
          </a:p>
          <a:p>
            <a:r>
              <a:rPr lang="en-US" sz="2200" b="1" u="sng" dirty="0">
                <a:solidFill>
                  <a:schemeClr val="tx1"/>
                </a:solidFill>
              </a:rPr>
              <a:t>Sexual reproduction</a:t>
            </a:r>
            <a:r>
              <a:rPr lang="en-US" sz="2200" dirty="0">
                <a:solidFill>
                  <a:schemeClr val="tx1"/>
                </a:solidFill>
              </a:rPr>
              <a:t> is by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Oospores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tx1"/>
                </a:solidFill>
              </a:rPr>
              <a:t>Ascospores</a:t>
            </a:r>
            <a:r>
              <a:rPr lang="en-US" dirty="0">
                <a:solidFill>
                  <a:schemeClr val="tx1"/>
                </a:solidFill>
              </a:rPr>
              <a:t>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tx1"/>
                </a:solidFill>
              </a:rPr>
              <a:t>Basidiospores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various spores are produced in distinct structures called fruiting bodies.</a:t>
            </a:r>
          </a:p>
          <a:p>
            <a:endParaRPr lang="en-US" dirty="0"/>
          </a:p>
        </p:txBody>
      </p:sp>
      <p:pic>
        <p:nvPicPr>
          <p:cNvPr id="2052" name="Picture 4" descr="Image result for fungal asexual sp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8" y="231820"/>
            <a:ext cx="5924550" cy="60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6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81" y="363829"/>
            <a:ext cx="10249951" cy="2585434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The sexual cycle involves the following three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Fusion of protoplasms between two motile or non-motile gametes called </a:t>
            </a:r>
            <a:r>
              <a:rPr lang="en-US" sz="2200" b="1" dirty="0">
                <a:solidFill>
                  <a:srgbClr val="FFFF00"/>
                </a:solidFill>
              </a:rPr>
              <a:t>plasmogamy.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Fusion of two nuclei called </a:t>
            </a:r>
            <a:r>
              <a:rPr lang="en-US" sz="2200" b="1" dirty="0">
                <a:solidFill>
                  <a:srgbClr val="FFFF00"/>
                </a:solidFill>
              </a:rPr>
              <a:t>karyogamy</a:t>
            </a:r>
            <a:r>
              <a:rPr lang="en-US" sz="2200" dirty="0">
                <a:solidFill>
                  <a:srgbClr val="FFFF00"/>
                </a:solidFill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u="sng" dirty="0">
                <a:solidFill>
                  <a:srgbClr val="FFFF00"/>
                </a:solidFill>
              </a:rPr>
              <a:t>Meiosis in zygote </a:t>
            </a:r>
            <a:r>
              <a:rPr lang="en-US" sz="2000" dirty="0">
                <a:solidFill>
                  <a:schemeClr val="tx1"/>
                </a:solidFill>
              </a:rPr>
              <a:t>resulting in haploid spore</a:t>
            </a:r>
          </a:p>
        </p:txBody>
      </p:sp>
      <p:pic>
        <p:nvPicPr>
          <p:cNvPr id="6146" name="Picture 2" descr="Image result for sexual cycle in Fun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50" y="2949263"/>
            <a:ext cx="8640695" cy="37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07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37" y="338070"/>
            <a:ext cx="10546165" cy="5856668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In some fungi the fusion of two haploid cells immediately results in diploid cells (2n).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However, in other fungi (</a:t>
            </a:r>
            <a:r>
              <a:rPr lang="en-US" sz="2400" b="1" u="sng" dirty="0">
                <a:solidFill>
                  <a:schemeClr val="tx1"/>
                </a:solidFill>
              </a:rPr>
              <a:t>ascomycetes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u="sng" dirty="0" err="1">
                <a:solidFill>
                  <a:schemeClr val="tx1"/>
                </a:solidFill>
              </a:rPr>
              <a:t>basidiomycetes</a:t>
            </a:r>
            <a:r>
              <a:rPr lang="en-US" sz="2400" dirty="0">
                <a:solidFill>
                  <a:schemeClr val="tx1"/>
                </a:solidFill>
              </a:rPr>
              <a:t>), an intervening </a:t>
            </a:r>
            <a:r>
              <a:rPr lang="en-US" sz="2400" dirty="0" err="1">
                <a:solidFill>
                  <a:schemeClr val="tx1"/>
                </a:solidFill>
              </a:rPr>
              <a:t>dikaryotic</a:t>
            </a:r>
            <a:r>
              <a:rPr lang="en-US" sz="2400" dirty="0">
                <a:solidFill>
                  <a:schemeClr val="tx1"/>
                </a:solidFill>
              </a:rPr>
              <a:t> stage (n + n, i.e., two nuclei per cell) occurs;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Such a condition is called a </a:t>
            </a:r>
            <a:r>
              <a:rPr lang="en-US" sz="2400" dirty="0" err="1">
                <a:solidFill>
                  <a:schemeClr val="tx1"/>
                </a:solidFill>
              </a:rPr>
              <a:t>dikaryon</a:t>
            </a:r>
            <a:r>
              <a:rPr lang="en-US" sz="2400" dirty="0">
                <a:solidFill>
                  <a:schemeClr val="tx1"/>
                </a:solidFill>
              </a:rPr>
              <a:t> and the phase is called </a:t>
            </a:r>
            <a:r>
              <a:rPr lang="en-US" sz="2400" b="1" u="sng" dirty="0" err="1">
                <a:solidFill>
                  <a:srgbClr val="FFFF00"/>
                </a:solidFill>
              </a:rPr>
              <a:t>dikaryophase</a:t>
            </a:r>
            <a:r>
              <a:rPr lang="en-US" sz="2400" dirty="0">
                <a:solidFill>
                  <a:schemeClr val="tx1"/>
                </a:solidFill>
              </a:rPr>
              <a:t> of fungus.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Later, the parental nuclei fuse and the cells become diploid.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The fungi form fruiting bodies in which reduction division occurs, leading to formation of haploid spores.</a:t>
            </a:r>
          </a:p>
        </p:txBody>
      </p:sp>
    </p:spTree>
    <p:extLst>
      <p:ext uri="{BB962C8B-B14F-4D97-AF65-F5344CB8AC3E}">
        <p14:creationId xmlns:p14="http://schemas.microsoft.com/office/powerpoint/2010/main" val="398016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3" y="299434"/>
            <a:ext cx="9915101" cy="940158"/>
          </a:xfrm>
        </p:spPr>
        <p:txBody>
          <a:bodyPr>
            <a:normAutofit/>
          </a:bodyPr>
          <a:lstStyle/>
          <a:p>
            <a:r>
              <a:rPr lang="en-US" sz="4000" b="1" u="sng" dirty="0" err="1">
                <a:latin typeface="Arial Black" panose="020B0A04020102020204" pitchFamily="34" charset="0"/>
              </a:rPr>
              <a:t>Phycomycetes</a:t>
            </a:r>
            <a:endParaRPr lang="en-US" sz="4000" b="1" u="sn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74" y="1239592"/>
            <a:ext cx="10842381" cy="2881647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Members are found in </a:t>
            </a:r>
            <a:r>
              <a:rPr lang="en-US" b="1" u="sng" dirty="0">
                <a:solidFill>
                  <a:schemeClr val="tx1"/>
                </a:solidFill>
              </a:rPr>
              <a:t>aquatic </a:t>
            </a:r>
            <a:r>
              <a:rPr lang="en-US" dirty="0">
                <a:solidFill>
                  <a:schemeClr val="tx1"/>
                </a:solidFill>
              </a:rPr>
              <a:t>habitats and on </a:t>
            </a:r>
            <a:r>
              <a:rPr lang="en-US" b="1" u="sng" dirty="0">
                <a:solidFill>
                  <a:schemeClr val="tx1"/>
                </a:solidFill>
              </a:rPr>
              <a:t>decaying wood </a:t>
            </a:r>
            <a:r>
              <a:rPr lang="en-US" dirty="0">
                <a:solidFill>
                  <a:schemeClr val="tx1"/>
                </a:solidFill>
              </a:rPr>
              <a:t>in moist and damp places or as obligate parasites on plants. </a:t>
            </a:r>
          </a:p>
          <a:p>
            <a:r>
              <a:rPr lang="en-US" dirty="0">
                <a:solidFill>
                  <a:schemeClr val="tx1"/>
                </a:solidFill>
              </a:rPr>
              <a:t>The mycelium is </a:t>
            </a:r>
            <a:r>
              <a:rPr lang="en-US" b="1" u="sng" dirty="0" err="1">
                <a:solidFill>
                  <a:schemeClr val="tx1"/>
                </a:solidFill>
              </a:rPr>
              <a:t>aseptate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 err="1">
                <a:solidFill>
                  <a:schemeClr val="tx1"/>
                </a:solidFill>
              </a:rPr>
              <a:t>coenocytic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</a:rPr>
              <a:t>Asexual reproduction takes place by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zoospores (motile) or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err="1">
                <a:solidFill>
                  <a:schemeClr val="tx1"/>
                </a:solidFill>
              </a:rPr>
              <a:t>aplanospores</a:t>
            </a:r>
            <a:r>
              <a:rPr lang="en-US" dirty="0">
                <a:solidFill>
                  <a:schemeClr val="tx1"/>
                </a:solidFill>
              </a:rPr>
              <a:t> (non-motile). 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Spores are endogenously produced in sporangium. 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32" y="4121239"/>
            <a:ext cx="3656572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46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1"/>
            <a:ext cx="11306019" cy="3409682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zygospore</a:t>
            </a:r>
            <a:r>
              <a:rPr lang="en-US" dirty="0">
                <a:solidFill>
                  <a:schemeClr val="tx1"/>
                </a:solidFill>
              </a:rPr>
              <a:t> is formed by fusion of two gametes. </a:t>
            </a:r>
          </a:p>
          <a:p>
            <a:r>
              <a:rPr lang="en-US" dirty="0">
                <a:solidFill>
                  <a:schemeClr val="tx1"/>
                </a:solidFill>
              </a:rPr>
              <a:t>These gametes are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similar in morphology (</a:t>
            </a:r>
            <a:r>
              <a:rPr lang="en-US" sz="1800" dirty="0" err="1">
                <a:solidFill>
                  <a:schemeClr val="tx1"/>
                </a:solidFill>
              </a:rPr>
              <a:t>isogamous</a:t>
            </a:r>
            <a:r>
              <a:rPr lang="en-US" sz="1800" dirty="0">
                <a:solidFill>
                  <a:schemeClr val="tx1"/>
                </a:solidFill>
              </a:rPr>
              <a:t>) or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dissimilar (</a:t>
            </a:r>
            <a:r>
              <a:rPr lang="en-US" sz="1800" dirty="0" err="1">
                <a:solidFill>
                  <a:schemeClr val="tx1"/>
                </a:solidFill>
              </a:rPr>
              <a:t>anisogamous</a:t>
            </a:r>
            <a:r>
              <a:rPr lang="en-US" sz="1800" dirty="0">
                <a:solidFill>
                  <a:schemeClr val="tx1"/>
                </a:solidFill>
              </a:rPr>
              <a:t> or </a:t>
            </a:r>
            <a:r>
              <a:rPr lang="en-US" sz="1800" dirty="0" err="1">
                <a:solidFill>
                  <a:schemeClr val="tx1"/>
                </a:solidFill>
              </a:rPr>
              <a:t>oogamous</a:t>
            </a:r>
            <a:r>
              <a:rPr lang="en-US" sz="1800" dirty="0">
                <a:solidFill>
                  <a:schemeClr val="tx1"/>
                </a:solidFill>
              </a:rPr>
              <a:t>). </a:t>
            </a:r>
          </a:p>
          <a:p>
            <a:r>
              <a:rPr lang="en-US" dirty="0">
                <a:solidFill>
                  <a:schemeClr val="tx1"/>
                </a:solidFill>
              </a:rPr>
              <a:t>Some common examples are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Mucor</a:t>
            </a:r>
            <a:endParaRPr lang="en-US" sz="1800" i="1" dirty="0">
              <a:solidFill>
                <a:schemeClr val="tx1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sz="1800" i="1" dirty="0" err="1">
                <a:solidFill>
                  <a:schemeClr val="tx1"/>
                </a:solidFill>
              </a:rPr>
              <a:t>Rhizopus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(the bread </a:t>
            </a:r>
            <a:r>
              <a:rPr lang="en-US" sz="1800" dirty="0" err="1">
                <a:solidFill>
                  <a:schemeClr val="tx1"/>
                </a:solidFill>
              </a:rPr>
              <a:t>mould</a:t>
            </a:r>
            <a:r>
              <a:rPr lang="en-US" sz="1800" dirty="0">
                <a:solidFill>
                  <a:schemeClr val="tx1"/>
                </a:solidFill>
              </a:rPr>
              <a:t>) and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800" i="1" dirty="0" err="1">
                <a:solidFill>
                  <a:schemeClr val="tx1"/>
                </a:solidFill>
              </a:rPr>
              <a:t>Albugo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(the parasitic fungi on mustard).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Image result for rhiz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8" y="356282"/>
            <a:ext cx="4985601" cy="37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lbu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0"/>
          <a:stretch/>
        </p:blipFill>
        <p:spPr bwMode="auto">
          <a:xfrm>
            <a:off x="2215165" y="4095483"/>
            <a:ext cx="3528811" cy="25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3515" y="6206752"/>
            <a:ext cx="140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Albugo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7847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" y="249460"/>
            <a:ext cx="10658945" cy="620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35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37059"/>
            <a:ext cx="6849929" cy="4984123"/>
          </a:xfrm>
        </p:spPr>
        <p:txBody>
          <a:bodyPr anchor="t">
            <a:norm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Commonly known as </a:t>
            </a:r>
            <a:r>
              <a:rPr lang="en-US" sz="2200" b="1" u="sng" dirty="0">
                <a:solidFill>
                  <a:schemeClr val="tx1"/>
                </a:solidFill>
              </a:rPr>
              <a:t>sac-fungi</a:t>
            </a:r>
            <a:r>
              <a:rPr lang="en-US" sz="2200" dirty="0">
                <a:solidFill>
                  <a:schemeClr val="tx1"/>
                </a:solidFill>
              </a:rPr>
              <a:t>, the ascomycetes are mostly multicellular, e.g., </a:t>
            </a:r>
            <a:r>
              <a:rPr lang="en-US" sz="2200" i="1" dirty="0" err="1">
                <a:solidFill>
                  <a:schemeClr val="tx1"/>
                </a:solidFill>
              </a:rPr>
              <a:t>Penicillium</a:t>
            </a:r>
            <a:r>
              <a:rPr lang="en-US" sz="2200" dirty="0">
                <a:solidFill>
                  <a:schemeClr val="tx1"/>
                </a:solidFill>
              </a:rPr>
              <a:t>, or rarely unicellular, e.g., yeast (</a:t>
            </a:r>
            <a:r>
              <a:rPr lang="en-US" sz="2200" i="1" dirty="0">
                <a:solidFill>
                  <a:schemeClr val="tx1"/>
                </a:solidFill>
              </a:rPr>
              <a:t>Saccharomyces</a:t>
            </a:r>
            <a:r>
              <a:rPr lang="en-US" sz="2200" dirty="0">
                <a:solidFill>
                  <a:schemeClr val="tx1"/>
                </a:solidFill>
              </a:rPr>
              <a:t>).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They are saprophytic, decomposers, parasitic or </a:t>
            </a:r>
            <a:r>
              <a:rPr lang="en-US" sz="2200" b="1" u="sng" dirty="0">
                <a:solidFill>
                  <a:schemeClr val="tx1"/>
                </a:solidFill>
              </a:rPr>
              <a:t>coprophilous </a:t>
            </a:r>
            <a:r>
              <a:rPr lang="en-US" sz="2200" dirty="0">
                <a:solidFill>
                  <a:schemeClr val="tx1"/>
                </a:solidFill>
              </a:rPr>
              <a:t>(growing on dung).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Mycelium is </a:t>
            </a:r>
            <a:r>
              <a:rPr lang="en-US" sz="2200" b="1" u="sng" dirty="0">
                <a:solidFill>
                  <a:schemeClr val="tx1"/>
                </a:solidFill>
              </a:rPr>
              <a:t>branched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b="1" u="sng" dirty="0" err="1">
                <a:solidFill>
                  <a:srgbClr val="FFFF00"/>
                </a:solidFill>
              </a:rPr>
              <a:t>septate</a:t>
            </a:r>
            <a:r>
              <a:rPr lang="en-US" sz="2200" dirty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The asexual spores are </a:t>
            </a:r>
            <a:r>
              <a:rPr lang="en-US" sz="2200" b="1" u="sng" dirty="0">
                <a:solidFill>
                  <a:srgbClr val="FFFF00"/>
                </a:solidFill>
              </a:rPr>
              <a:t>conidia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produced exogenously on the special mycelium called conidiophores.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Conidia on germination produce mycelium.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12" y="206062"/>
            <a:ext cx="610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Arial Black" panose="020B0A04020102020204" pitchFamily="34" charset="0"/>
              </a:rPr>
              <a:t>Ascomycetes</a:t>
            </a:r>
          </a:p>
        </p:txBody>
      </p:sp>
      <p:pic>
        <p:nvPicPr>
          <p:cNvPr id="9218" name="Picture 2" descr="Image result for coni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84" y="823710"/>
            <a:ext cx="4124325" cy="47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07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571923" cy="5238482"/>
          </a:xfrm>
        </p:spPr>
        <p:txBody>
          <a:bodyPr anchor="t"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Sexual spores are called </a:t>
            </a:r>
            <a:r>
              <a:rPr lang="en-US" sz="2200" b="1" u="sng" dirty="0" err="1">
                <a:solidFill>
                  <a:srgbClr val="FFFF00"/>
                </a:solidFill>
              </a:rPr>
              <a:t>ascospores</a:t>
            </a:r>
            <a:r>
              <a:rPr lang="en-US" sz="2200" b="1" u="sng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which are produced </a:t>
            </a:r>
            <a:r>
              <a:rPr lang="en-US" sz="2200" b="1" i="1" dirty="0">
                <a:solidFill>
                  <a:schemeClr val="tx1"/>
                </a:solidFill>
              </a:rPr>
              <a:t>endogenously</a:t>
            </a:r>
            <a:r>
              <a:rPr lang="en-US" sz="2200" dirty="0">
                <a:solidFill>
                  <a:schemeClr val="tx1"/>
                </a:solidFill>
              </a:rPr>
              <a:t> in sac like </a:t>
            </a:r>
            <a:r>
              <a:rPr lang="en-US" sz="2200" dirty="0" err="1">
                <a:solidFill>
                  <a:schemeClr val="tx1"/>
                </a:solidFill>
              </a:rPr>
              <a:t>asci</a:t>
            </a:r>
            <a:r>
              <a:rPr lang="en-US" sz="2200" dirty="0">
                <a:solidFill>
                  <a:schemeClr val="tx1"/>
                </a:solidFill>
              </a:rPr>
              <a:t> (singular </a:t>
            </a:r>
            <a:r>
              <a:rPr lang="en-US" sz="2200" dirty="0" err="1">
                <a:solidFill>
                  <a:schemeClr val="tx1"/>
                </a:solidFill>
              </a:rPr>
              <a:t>ascus</a:t>
            </a:r>
            <a:r>
              <a:rPr lang="en-US" sz="2200" dirty="0">
                <a:solidFill>
                  <a:schemeClr val="tx1"/>
                </a:solidFill>
              </a:rPr>
              <a:t>).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These </a:t>
            </a:r>
            <a:r>
              <a:rPr lang="en-US" sz="2200" dirty="0" err="1">
                <a:solidFill>
                  <a:schemeClr val="tx1"/>
                </a:solidFill>
              </a:rPr>
              <a:t>asci</a:t>
            </a:r>
            <a:r>
              <a:rPr lang="en-US" sz="2200" dirty="0">
                <a:solidFill>
                  <a:schemeClr val="tx1"/>
                </a:solidFill>
              </a:rPr>
              <a:t> are arranged in different types of fruiting bodies called </a:t>
            </a:r>
            <a:r>
              <a:rPr lang="en-US" sz="2200" dirty="0" err="1">
                <a:solidFill>
                  <a:srgbClr val="FFFF00"/>
                </a:solidFill>
              </a:rPr>
              <a:t>ascocarps</a:t>
            </a:r>
            <a:r>
              <a:rPr lang="en-US" sz="2200" dirty="0">
                <a:solidFill>
                  <a:srgbClr val="FFFF00"/>
                </a:solidFill>
              </a:rPr>
              <a:t>.</a:t>
            </a:r>
          </a:p>
          <a:p>
            <a:r>
              <a:rPr lang="en-US" sz="2200" dirty="0">
                <a:solidFill>
                  <a:schemeClr val="tx1"/>
                </a:solidFill>
              </a:rPr>
              <a:t>Some examples are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i="1" dirty="0" err="1">
                <a:solidFill>
                  <a:schemeClr val="tx1"/>
                </a:solidFill>
              </a:rPr>
              <a:t>Aspergillus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(Figure 2.5b)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i="1" dirty="0" err="1">
                <a:solidFill>
                  <a:schemeClr val="tx1"/>
                </a:solidFill>
              </a:rPr>
              <a:t>Claviceps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i="1" dirty="0" err="1">
                <a:solidFill>
                  <a:schemeClr val="tx1"/>
                </a:solidFill>
              </a:rPr>
              <a:t>Neurospora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Neurospora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is used extensively in biochemical and genetic work.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Many members like morels and truffles are edible and are considered delicacies.</a:t>
            </a:r>
          </a:p>
          <a:p>
            <a:endParaRPr lang="en-US" sz="2200" dirty="0"/>
          </a:p>
        </p:txBody>
      </p:sp>
      <p:pic>
        <p:nvPicPr>
          <p:cNvPr id="10242" name="Picture 2" descr="Image result for as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44" y="1123681"/>
            <a:ext cx="2081056" cy="28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8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81" y="1"/>
            <a:ext cx="8534400" cy="1030310"/>
          </a:xfrm>
        </p:spPr>
        <p:txBody>
          <a:bodyPr>
            <a:normAutofit/>
          </a:bodyPr>
          <a:lstStyle/>
          <a:p>
            <a:r>
              <a:rPr lang="en-US" sz="4800" u="sng" dirty="0" err="1">
                <a:latin typeface="Arial Black" panose="020B0A04020102020204" pitchFamily="34" charset="0"/>
              </a:rPr>
              <a:t>Basidiomycetes</a:t>
            </a:r>
            <a:endParaRPr lang="en-US" sz="4800" u="sn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81" y="1059289"/>
            <a:ext cx="6437805" cy="5599088"/>
          </a:xfrm>
        </p:spPr>
        <p:txBody>
          <a:bodyPr anchor="t"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Commonly known forms of </a:t>
            </a:r>
            <a:r>
              <a:rPr lang="en-US" sz="2200" dirty="0" err="1">
                <a:solidFill>
                  <a:schemeClr val="tx1"/>
                </a:solidFill>
              </a:rPr>
              <a:t>basidiomycetes</a:t>
            </a:r>
            <a:r>
              <a:rPr lang="en-US" sz="2200" dirty="0">
                <a:solidFill>
                  <a:schemeClr val="tx1"/>
                </a:solidFill>
              </a:rPr>
              <a:t> are </a:t>
            </a:r>
            <a:r>
              <a:rPr lang="en-US" sz="2200" b="1" u="sng" dirty="0">
                <a:solidFill>
                  <a:srgbClr val="FFFF00"/>
                </a:solidFill>
              </a:rPr>
              <a:t>mushrooms, bracket fungi or puffballs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They grow in soil, on logs and tree stumps and in living plant bodies as parasites, e.g., </a:t>
            </a:r>
            <a:r>
              <a:rPr lang="en-US" sz="2200" b="1" u="sng" dirty="0">
                <a:solidFill>
                  <a:schemeClr val="tx1"/>
                </a:solidFill>
              </a:rPr>
              <a:t>rusts and smuts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mycelium is </a:t>
            </a:r>
            <a:r>
              <a:rPr lang="en-US" sz="2200" b="1" u="sng" dirty="0">
                <a:solidFill>
                  <a:srgbClr val="FFFF00"/>
                </a:solidFill>
              </a:rPr>
              <a:t>branched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b="1" u="sng" dirty="0" err="1">
                <a:solidFill>
                  <a:srgbClr val="FFFF00"/>
                </a:solidFill>
              </a:rPr>
              <a:t>septate</a:t>
            </a:r>
            <a:r>
              <a:rPr lang="en-US" sz="2200" dirty="0">
                <a:solidFill>
                  <a:schemeClr val="tx1"/>
                </a:solidFill>
              </a:rPr>
              <a:t> ( </a:t>
            </a:r>
            <a:r>
              <a:rPr lang="en-US" sz="2200" dirty="0" err="1">
                <a:solidFill>
                  <a:schemeClr val="tx1"/>
                </a:solidFill>
              </a:rPr>
              <a:t>Dolipore</a:t>
            </a:r>
            <a:r>
              <a:rPr lang="en-US" sz="2200" dirty="0">
                <a:solidFill>
                  <a:schemeClr val="tx1"/>
                </a:solidFill>
              </a:rPr>
              <a:t> Septum)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40" y="-1"/>
            <a:ext cx="2508117" cy="3541691"/>
          </a:xfrm>
          <a:prstGeom prst="rect">
            <a:avLst/>
          </a:prstGeom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57" y="0"/>
            <a:ext cx="2336043" cy="35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bracket fun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8" y="3858834"/>
            <a:ext cx="5222966" cy="29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70513" y="2794715"/>
            <a:ext cx="2395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MUSHROOM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9713" y="6323527"/>
            <a:ext cx="247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Bracket Fungi</a:t>
            </a:r>
          </a:p>
        </p:txBody>
      </p:sp>
      <p:pic>
        <p:nvPicPr>
          <p:cNvPr id="11266" name="Picture 2" descr="Image result for dolipore sept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93" y="3903543"/>
            <a:ext cx="6174984" cy="27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34" y="286555"/>
            <a:ext cx="11138593" cy="6152882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The asexual spores are generally not found, but vegetative reproduction by fragmentation is common.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b="1" u="sng" dirty="0">
                <a:solidFill>
                  <a:schemeClr val="tx1"/>
                </a:solidFill>
              </a:rPr>
              <a:t>sex organs are absent</a:t>
            </a:r>
            <a:r>
              <a:rPr lang="en-US" sz="2200" dirty="0">
                <a:solidFill>
                  <a:schemeClr val="tx1"/>
                </a:solidFill>
              </a:rPr>
              <a:t>, but plasmogamy is brought about by fusion of two vegetative or somatic cells of different strains or genotypes.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resultant structure is </a:t>
            </a:r>
            <a:r>
              <a:rPr lang="en-US" sz="2200" b="1" u="sng" dirty="0" err="1">
                <a:solidFill>
                  <a:schemeClr val="tx1"/>
                </a:solidFill>
              </a:rPr>
              <a:t>dikaryotic</a:t>
            </a:r>
            <a:r>
              <a:rPr lang="en-US" sz="2200" dirty="0">
                <a:solidFill>
                  <a:schemeClr val="tx1"/>
                </a:solidFill>
              </a:rPr>
              <a:t> which ultimately gives rise to </a:t>
            </a:r>
            <a:r>
              <a:rPr lang="en-US" sz="2200" b="1" u="sng" dirty="0" err="1">
                <a:solidFill>
                  <a:srgbClr val="FFFF00"/>
                </a:solidFill>
              </a:rPr>
              <a:t>basidium</a:t>
            </a:r>
            <a:r>
              <a:rPr lang="en-US" sz="2200" dirty="0">
                <a:solidFill>
                  <a:schemeClr val="tx1"/>
                </a:solidFill>
              </a:rPr>
              <a:t>. Karyogamy and meiosis take place in the </a:t>
            </a:r>
            <a:r>
              <a:rPr lang="en-US" sz="2200" dirty="0" err="1">
                <a:solidFill>
                  <a:schemeClr val="tx1"/>
                </a:solidFill>
              </a:rPr>
              <a:t>basidium</a:t>
            </a:r>
            <a:r>
              <a:rPr lang="en-US" sz="2200" dirty="0">
                <a:solidFill>
                  <a:schemeClr val="tx1"/>
                </a:solidFill>
              </a:rPr>
              <a:t> producing four </a:t>
            </a:r>
            <a:r>
              <a:rPr lang="en-US" sz="2200" dirty="0" err="1">
                <a:solidFill>
                  <a:srgbClr val="FFFF00"/>
                </a:solidFill>
              </a:rPr>
              <a:t>basidiospores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dirty="0" err="1">
                <a:solidFill>
                  <a:srgbClr val="FF0000"/>
                </a:solidFill>
              </a:rPr>
              <a:t>basidiospores</a:t>
            </a:r>
            <a:r>
              <a:rPr lang="en-US" sz="2200" dirty="0">
                <a:solidFill>
                  <a:srgbClr val="FF0000"/>
                </a:solidFill>
              </a:rPr>
              <a:t> are exogenously</a:t>
            </a:r>
            <a:r>
              <a:rPr lang="en-US" sz="2200" dirty="0">
                <a:solidFill>
                  <a:schemeClr val="tx1"/>
                </a:solidFill>
              </a:rPr>
              <a:t> produced on the </a:t>
            </a:r>
            <a:r>
              <a:rPr lang="en-US" sz="2200" dirty="0" err="1">
                <a:solidFill>
                  <a:schemeClr val="tx1"/>
                </a:solidFill>
              </a:rPr>
              <a:t>basidium</a:t>
            </a:r>
            <a:r>
              <a:rPr lang="en-US" sz="2200" dirty="0">
                <a:solidFill>
                  <a:schemeClr val="tx1"/>
                </a:solidFill>
              </a:rPr>
              <a:t> (pl.: </a:t>
            </a:r>
            <a:r>
              <a:rPr lang="en-US" sz="2200" dirty="0" err="1">
                <a:solidFill>
                  <a:schemeClr val="tx1"/>
                </a:solidFill>
              </a:rPr>
              <a:t>basidia</a:t>
            </a:r>
            <a:r>
              <a:rPr lang="en-US" sz="2200" dirty="0">
                <a:solidFill>
                  <a:schemeClr val="tx1"/>
                </a:solidFill>
              </a:rPr>
              <a:t>).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dirty="0" err="1">
                <a:solidFill>
                  <a:schemeClr val="tx1"/>
                </a:solidFill>
              </a:rPr>
              <a:t>basidia</a:t>
            </a:r>
            <a:r>
              <a:rPr lang="en-US" sz="2200" dirty="0">
                <a:solidFill>
                  <a:schemeClr val="tx1"/>
                </a:solidFill>
              </a:rPr>
              <a:t> are arranged in fruiting bodies called </a:t>
            </a:r>
            <a:r>
              <a:rPr lang="en-US" sz="2200" dirty="0" err="1">
                <a:solidFill>
                  <a:schemeClr val="tx1"/>
                </a:solidFill>
              </a:rPr>
              <a:t>basidiocarps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Some common members are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i="1" dirty="0" err="1">
                <a:solidFill>
                  <a:schemeClr val="tx1"/>
                </a:solidFill>
              </a:rPr>
              <a:t>Agaricus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(mushroom)</a:t>
            </a:r>
            <a:endParaRPr lang="en-US" sz="1800" i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i="1" dirty="0" err="1">
                <a:solidFill>
                  <a:schemeClr val="tx1"/>
                </a:solidFill>
              </a:rPr>
              <a:t>Ustilago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(smut)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i="1" dirty="0" err="1">
                <a:solidFill>
                  <a:schemeClr val="tx1"/>
                </a:solidFill>
              </a:rPr>
              <a:t>Puccinia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(rust fungus).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2292" name="Picture 4" descr="Image result for puccin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6"/>
          <a:stretch/>
        </p:blipFill>
        <p:spPr bwMode="auto">
          <a:xfrm>
            <a:off x="5995930" y="4154399"/>
            <a:ext cx="3418526" cy="24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3831" y="6220496"/>
            <a:ext cx="271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Puccinia</a:t>
            </a:r>
            <a:r>
              <a:rPr lang="en-US" i="1" dirty="0"/>
              <a:t> </a:t>
            </a:r>
            <a:r>
              <a:rPr lang="en-US" dirty="0"/>
              <a:t>(rust fungus)</a:t>
            </a:r>
          </a:p>
        </p:txBody>
      </p:sp>
    </p:spTree>
    <p:extLst>
      <p:ext uri="{BB962C8B-B14F-4D97-AF65-F5344CB8AC3E}">
        <p14:creationId xmlns:p14="http://schemas.microsoft.com/office/powerpoint/2010/main" val="49409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07" y="147152"/>
            <a:ext cx="8534400" cy="870279"/>
          </a:xfrm>
        </p:spPr>
        <p:txBody>
          <a:bodyPr>
            <a:normAutofit/>
          </a:bodyPr>
          <a:lstStyle/>
          <a:p>
            <a:r>
              <a:rPr lang="en-US" sz="4200" u="sng" dirty="0" err="1">
                <a:latin typeface="Arial Black" panose="020B0A04020102020204" pitchFamily="34" charset="0"/>
              </a:rPr>
              <a:t>Deuteromycetes</a:t>
            </a:r>
            <a:endParaRPr lang="en-US" sz="4200" u="sn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06" y="1046408"/>
            <a:ext cx="11267383" cy="5225603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Commonly known as </a:t>
            </a:r>
            <a:r>
              <a:rPr lang="en-US" sz="2200" b="1" u="sng" dirty="0">
                <a:solidFill>
                  <a:srgbClr val="FF0000"/>
                </a:solidFill>
              </a:rPr>
              <a:t>imperfect fungi </a:t>
            </a:r>
            <a:r>
              <a:rPr lang="en-US" sz="2200" dirty="0">
                <a:solidFill>
                  <a:schemeClr val="tx1"/>
                </a:solidFill>
              </a:rPr>
              <a:t>because </a:t>
            </a:r>
            <a:r>
              <a:rPr lang="en-US" sz="2200" b="1" u="sng" dirty="0">
                <a:solidFill>
                  <a:srgbClr val="FFFF00"/>
                </a:solidFill>
              </a:rPr>
              <a:t>only the asexual or vegetative </a:t>
            </a:r>
            <a:r>
              <a:rPr lang="en-US" sz="2200" dirty="0">
                <a:solidFill>
                  <a:schemeClr val="tx1"/>
                </a:solidFill>
              </a:rPr>
              <a:t>phases of these fungi are known.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When the sexual forms of these fungi were discovered they were moved into classes they rightly belong to.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It is also possible that the asexual and vegetative stage have been given one name (and placed under </a:t>
            </a:r>
            <a:r>
              <a:rPr lang="en-US" sz="2200" dirty="0" err="1">
                <a:solidFill>
                  <a:schemeClr val="tx1"/>
                </a:solidFill>
              </a:rPr>
              <a:t>deuteromycetes</a:t>
            </a:r>
            <a:r>
              <a:rPr lang="en-US" sz="2200" dirty="0">
                <a:solidFill>
                  <a:schemeClr val="tx1"/>
                </a:solidFill>
              </a:rPr>
              <a:t>) and the sexual stage another (and placed under another class).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 Later when the linkages were established, the fungi were correctly identified and moved out of </a:t>
            </a:r>
            <a:r>
              <a:rPr lang="en-US" sz="2200" dirty="0" err="1">
                <a:solidFill>
                  <a:schemeClr val="tx1"/>
                </a:solidFill>
              </a:rPr>
              <a:t>deuteromycetes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7480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39" y="338071"/>
            <a:ext cx="11035562" cy="590818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The mycelium is </a:t>
            </a:r>
            <a:r>
              <a:rPr lang="en-US" sz="2200" b="1" u="sng" dirty="0" err="1">
                <a:solidFill>
                  <a:srgbClr val="FFFF00"/>
                </a:solidFill>
              </a:rPr>
              <a:t>septate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b="1" u="sng" dirty="0">
                <a:solidFill>
                  <a:srgbClr val="FFFF00"/>
                </a:solidFill>
              </a:rPr>
              <a:t>branched</a:t>
            </a:r>
            <a:r>
              <a:rPr lang="en-US" sz="2200" b="1" u="sng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Some members are saprophytes or parasites while a large number of them are decomposers of litter and help in mineral cycling.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Some examples are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chemeClr val="tx1"/>
                </a:solidFill>
              </a:rPr>
              <a:t>Alternaria</a:t>
            </a:r>
            <a:r>
              <a:rPr lang="en-US" sz="2200" i="1" dirty="0">
                <a:solidFill>
                  <a:schemeClr val="tx1"/>
                </a:solidFill>
              </a:rPr>
              <a:t>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chemeClr val="tx1"/>
                </a:solidFill>
              </a:rPr>
              <a:t>Colletotrichum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chemeClr val="tx1"/>
                </a:solidFill>
              </a:rPr>
              <a:t>Trichoderma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915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89" y="344555"/>
            <a:ext cx="10499793" cy="63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B4C9-19A0-491C-B881-28D3AAD5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Kingdom Monera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7B60-0CF3-480A-9B58-5610A8A03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IN" sz="3600" b="1" dirty="0"/>
              <a:t>Bacteria :</a:t>
            </a:r>
            <a:endParaRPr lang="en-IN" sz="3600" dirty="0"/>
          </a:p>
          <a:p>
            <a:pPr lvl="1" eaLnBrk="0" hangingPunct="0"/>
            <a:r>
              <a:rPr lang="en-IN" sz="3200" dirty="0"/>
              <a:t>Have bacteria a sole member.</a:t>
            </a:r>
            <a:endParaRPr lang="en-IN" sz="3600" dirty="0"/>
          </a:p>
          <a:p>
            <a:pPr lvl="1" eaLnBrk="0" hangingPunct="0"/>
            <a:r>
              <a:rPr lang="en-IN" sz="3200" dirty="0"/>
              <a:t>Bacteria can have shapes like: Coccus (spherical), Bacillus (rod-shaped), Vibrio comma shaped) and </a:t>
            </a:r>
            <a:r>
              <a:rPr lang="en-IN" sz="3200" dirty="0" err="1"/>
              <a:t>sprillum</a:t>
            </a:r>
            <a:r>
              <a:rPr lang="en-IN" sz="3200" dirty="0"/>
              <a:t> (spiral shaped).</a:t>
            </a:r>
            <a:endParaRPr lang="en-IN" sz="3600" dirty="0"/>
          </a:p>
          <a:p>
            <a:pPr lvl="1" eaLnBrk="0" hangingPunct="0"/>
            <a:r>
              <a:rPr lang="en-IN" sz="3200" dirty="0"/>
              <a:t>Bacteria found almost everywhere and can be Photosynthetic autotrophs, Chemosynthetic autotrophs or Heterotrophs.</a:t>
            </a:r>
            <a:endParaRPr lang="en-IN" sz="3600" dirty="0"/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03915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DC64-B24B-4DFF-97E0-59B5FD22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86"/>
            <a:ext cx="10515600" cy="5985577"/>
          </a:xfrm>
        </p:spPr>
        <p:txBody>
          <a:bodyPr>
            <a:normAutofit fontScale="92500" lnSpcReduction="10000"/>
          </a:bodyPr>
          <a:lstStyle/>
          <a:p>
            <a:pPr eaLnBrk="0" hangingPunct="0"/>
            <a:r>
              <a:rPr lang="en-IN" b="1" dirty="0"/>
              <a:t>Archaebacteria :</a:t>
            </a:r>
          </a:p>
          <a:p>
            <a:pPr lvl="1" eaLnBrk="0" hangingPunct="0"/>
            <a:r>
              <a:rPr lang="en-IN" dirty="0"/>
              <a:t>Differs from bacteria having different cell wall structure.</a:t>
            </a:r>
            <a:endParaRPr lang="en-IN" sz="2800" dirty="0"/>
          </a:p>
          <a:p>
            <a:pPr lvl="1" eaLnBrk="0" hangingPunct="0"/>
            <a:r>
              <a:rPr lang="en-IN" dirty="0"/>
              <a:t>They live in most harsh habitats</a:t>
            </a:r>
            <a:endParaRPr lang="en-IN" sz="2800" dirty="0"/>
          </a:p>
          <a:p>
            <a:pPr lvl="1" eaLnBrk="0" hangingPunct="0"/>
            <a:r>
              <a:rPr lang="en-IN" b="1" dirty="0"/>
              <a:t>Halophiles </a:t>
            </a:r>
            <a:r>
              <a:rPr lang="en-IN" dirty="0"/>
              <a:t>(salt-loving)</a:t>
            </a:r>
            <a:endParaRPr lang="en-IN" sz="2800" dirty="0"/>
          </a:p>
          <a:p>
            <a:pPr lvl="1" eaLnBrk="0" hangingPunct="0"/>
            <a:r>
              <a:rPr lang="en-IN" b="1" dirty="0"/>
              <a:t>Thermophiles </a:t>
            </a:r>
            <a:r>
              <a:rPr lang="en-IN" dirty="0"/>
              <a:t>(in hot springs)</a:t>
            </a:r>
            <a:endParaRPr lang="en-IN" sz="2800" dirty="0"/>
          </a:p>
          <a:p>
            <a:pPr lvl="1" eaLnBrk="0" hangingPunct="0"/>
            <a:r>
              <a:rPr lang="en-IN" b="1" dirty="0"/>
              <a:t>Acidophiles </a:t>
            </a:r>
            <a:r>
              <a:rPr lang="en-IN" dirty="0"/>
              <a:t>(high acidic condition)</a:t>
            </a:r>
            <a:endParaRPr lang="en-IN" sz="2800" dirty="0"/>
          </a:p>
          <a:p>
            <a:pPr lvl="1" eaLnBrk="0" hangingPunct="0"/>
            <a:r>
              <a:rPr lang="en-IN" b="1" dirty="0"/>
              <a:t>Methanogen </a:t>
            </a:r>
            <a:r>
              <a:rPr lang="en-IN" dirty="0"/>
              <a:t>(marshy area)</a:t>
            </a:r>
            <a:endParaRPr lang="en-IN" sz="2800" dirty="0"/>
          </a:p>
          <a:p>
            <a:pPr lvl="1" eaLnBrk="0" hangingPunct="0"/>
            <a:r>
              <a:rPr lang="en-IN" dirty="0"/>
              <a:t>Methanogen are also found in the gut of ruminant and produces biogas.</a:t>
            </a:r>
          </a:p>
          <a:p>
            <a:pPr marL="457200" lvl="1" indent="0" eaLnBrk="0" hangingPunct="0">
              <a:buNone/>
            </a:pPr>
            <a:endParaRPr lang="en-IN" sz="2800" dirty="0"/>
          </a:p>
          <a:p>
            <a:pPr eaLnBrk="0" hangingPunct="0"/>
            <a:r>
              <a:rPr lang="en-IN" b="1" dirty="0"/>
              <a:t>Eubacteria :</a:t>
            </a:r>
          </a:p>
          <a:p>
            <a:pPr lvl="1" eaLnBrk="0" hangingPunct="0"/>
            <a:r>
              <a:rPr lang="en-IN" dirty="0"/>
              <a:t>Called true bacteria having a rigid cell wall, and if motile a flagellum.</a:t>
            </a:r>
            <a:endParaRPr lang="en-IN" sz="2800" dirty="0"/>
          </a:p>
          <a:p>
            <a:pPr lvl="1" eaLnBrk="0" hangingPunct="0"/>
            <a:r>
              <a:rPr lang="en-IN" dirty="0"/>
              <a:t>They also known as blue green algae or </a:t>
            </a:r>
            <a:r>
              <a:rPr lang="en-IN" b="1" dirty="0"/>
              <a:t>Cyanobacteria</a:t>
            </a:r>
            <a:r>
              <a:rPr lang="en-IN" dirty="0"/>
              <a:t>.</a:t>
            </a:r>
            <a:endParaRPr lang="en-IN" sz="2800" dirty="0"/>
          </a:p>
          <a:p>
            <a:pPr lvl="1" eaLnBrk="0" hangingPunct="0"/>
            <a:r>
              <a:rPr lang="en-IN" dirty="0"/>
              <a:t>Cyanobacteria are </a:t>
            </a:r>
            <a:r>
              <a:rPr lang="en-IN" b="1" dirty="0"/>
              <a:t>photosynthetic autotrophs</a:t>
            </a:r>
            <a:r>
              <a:rPr lang="en-IN" dirty="0"/>
              <a:t>.</a:t>
            </a:r>
            <a:endParaRPr lang="en-IN" sz="2800" dirty="0"/>
          </a:p>
          <a:p>
            <a:pPr lvl="1" eaLnBrk="0" hangingPunct="0"/>
            <a:r>
              <a:rPr lang="en-IN" dirty="0"/>
              <a:t>Unicellular, colonial or filamentous, marine and terrestrial algae.</a:t>
            </a:r>
            <a:endParaRPr lang="en-IN" sz="2800" dirty="0"/>
          </a:p>
          <a:p>
            <a:pPr lvl="1" eaLnBrk="0" hangingPunct="0"/>
            <a:r>
              <a:rPr lang="en-IN" dirty="0"/>
              <a:t>Colonies are surrounded by </a:t>
            </a:r>
            <a:r>
              <a:rPr lang="en-IN" b="1" dirty="0"/>
              <a:t>gelatinous sheath</a:t>
            </a:r>
            <a:r>
              <a:rPr lang="en-IN" dirty="0"/>
              <a:t>.</a:t>
            </a:r>
            <a:endParaRPr lang="en-IN" sz="2800" dirty="0"/>
          </a:p>
          <a:p>
            <a:pPr lvl="1" eaLnBrk="0" hangingPunct="0"/>
            <a:r>
              <a:rPr lang="en-IN" dirty="0"/>
              <a:t>Some of these can fix atmospheric nitrogen by specialized cells called</a:t>
            </a:r>
            <a:r>
              <a:rPr lang="en-IN" sz="2800" dirty="0"/>
              <a:t> </a:t>
            </a:r>
            <a:r>
              <a:rPr lang="en-IN" b="1" dirty="0"/>
              <a:t>heterocyst</a:t>
            </a:r>
            <a:r>
              <a:rPr lang="en-IN" dirty="0"/>
              <a:t>, e.g. </a:t>
            </a:r>
            <a:r>
              <a:rPr lang="en-IN" sz="3200" i="1" dirty="0" err="1"/>
              <a:t>Nostoc</a:t>
            </a:r>
            <a:r>
              <a:rPr lang="en-IN" sz="3200" i="1" dirty="0"/>
              <a:t> </a:t>
            </a:r>
            <a:r>
              <a:rPr lang="en-IN" dirty="0"/>
              <a:t>and </a:t>
            </a:r>
            <a:r>
              <a:rPr lang="en-IN" sz="3200" i="1" dirty="0"/>
              <a:t>Anabaena.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845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5C553-0B6D-41CA-A415-335C72EE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51"/>
            <a:ext cx="10515600" cy="5964312"/>
          </a:xfrm>
        </p:spPr>
        <p:txBody>
          <a:bodyPr>
            <a:normAutofit lnSpcReduction="10000"/>
          </a:bodyPr>
          <a:lstStyle/>
          <a:p>
            <a:pPr lvl="1" eaLnBrk="0" hangingPunct="0"/>
            <a:r>
              <a:rPr lang="en-IN" b="1" dirty="0"/>
              <a:t>Chemosynthetic autotrophs</a:t>
            </a:r>
            <a:r>
              <a:rPr lang="en-IN" dirty="0"/>
              <a:t>: Oxidize various	inorganic substances like nitrates/nitrites, ammonia and use released energy for their ATP production.</a:t>
            </a:r>
            <a:endParaRPr lang="en-IN" sz="2800" dirty="0"/>
          </a:p>
          <a:p>
            <a:pPr lvl="1" eaLnBrk="0" hangingPunct="0"/>
            <a:r>
              <a:rPr lang="en-IN" dirty="0"/>
              <a:t>Heterotrophic bacteria:</a:t>
            </a:r>
            <a:endParaRPr lang="en-IN" sz="2800" dirty="0"/>
          </a:p>
          <a:p>
            <a:pPr lvl="2" eaLnBrk="0" hangingPunct="0"/>
            <a:r>
              <a:rPr lang="en-IN" dirty="0"/>
              <a:t>Mostly decomposer</a:t>
            </a:r>
            <a:endParaRPr lang="en-IN" sz="2400" dirty="0"/>
          </a:p>
          <a:p>
            <a:pPr lvl="2" eaLnBrk="0" hangingPunct="0"/>
            <a:r>
              <a:rPr lang="en-IN" dirty="0"/>
              <a:t>Helpful in making curd from milk</a:t>
            </a:r>
            <a:endParaRPr lang="en-IN" sz="2400" dirty="0"/>
          </a:p>
          <a:p>
            <a:pPr lvl="2" eaLnBrk="0" hangingPunct="0"/>
            <a:r>
              <a:rPr lang="en-IN" dirty="0"/>
              <a:t>Produce antibiotics</a:t>
            </a:r>
            <a:endParaRPr lang="en-IN" sz="2400" dirty="0"/>
          </a:p>
          <a:p>
            <a:pPr lvl="2" eaLnBrk="0" hangingPunct="0"/>
            <a:r>
              <a:rPr lang="en-IN" dirty="0"/>
              <a:t>Symbiotically associated with leguminous plant and fix nitrogen.</a:t>
            </a:r>
            <a:endParaRPr lang="en-IN" sz="2400" dirty="0"/>
          </a:p>
          <a:p>
            <a:pPr lvl="2" eaLnBrk="0" hangingPunct="0"/>
            <a:r>
              <a:rPr lang="en-IN" dirty="0"/>
              <a:t>Some are pathogen causing diseases like cholera, typhoid, and tetanus.</a:t>
            </a:r>
            <a:endParaRPr lang="en-IN" sz="2400" dirty="0"/>
          </a:p>
          <a:p>
            <a:pPr lvl="1" eaLnBrk="0" hangingPunct="0"/>
            <a:r>
              <a:rPr lang="en-IN" dirty="0"/>
              <a:t>Bacteria reproduce mainly by </a:t>
            </a:r>
            <a:r>
              <a:rPr lang="en-IN" b="1" dirty="0"/>
              <a:t>fission</a:t>
            </a:r>
            <a:r>
              <a:rPr lang="en-IN" dirty="0"/>
              <a:t>, also produce </a:t>
            </a:r>
            <a:r>
              <a:rPr lang="en-IN" b="1" dirty="0"/>
              <a:t>spore </a:t>
            </a:r>
            <a:r>
              <a:rPr lang="en-IN" dirty="0"/>
              <a:t>in </a:t>
            </a:r>
            <a:r>
              <a:rPr lang="en-IN" dirty="0" err="1"/>
              <a:t>unfavorable</a:t>
            </a:r>
            <a:r>
              <a:rPr lang="en-IN" dirty="0"/>
              <a:t> condition.</a:t>
            </a:r>
            <a:endParaRPr lang="en-IN" sz="2800" dirty="0"/>
          </a:p>
          <a:p>
            <a:pPr lvl="1" eaLnBrk="0" hangingPunct="0"/>
            <a:r>
              <a:rPr lang="en-IN" dirty="0"/>
              <a:t>Reproduce sexually by transfer of DNA form one bacteria to other, the process called </a:t>
            </a:r>
            <a:r>
              <a:rPr lang="en-IN" b="1" dirty="0"/>
              <a:t>conjugation</a:t>
            </a:r>
            <a:r>
              <a:rPr lang="en-IN" dirty="0"/>
              <a:t>.</a:t>
            </a:r>
            <a:endParaRPr lang="en-IN" sz="2800" dirty="0"/>
          </a:p>
          <a:p>
            <a:pPr eaLnBrk="0" hangingPunct="0"/>
            <a:r>
              <a:rPr lang="en-IN" b="1" dirty="0"/>
              <a:t>Mycoplasma :</a:t>
            </a:r>
          </a:p>
          <a:p>
            <a:pPr lvl="1" eaLnBrk="0" hangingPunct="0"/>
            <a:r>
              <a:rPr lang="en-IN" dirty="0"/>
              <a:t>Completely lack cell wall.</a:t>
            </a:r>
            <a:endParaRPr lang="en-IN" sz="2800" dirty="0"/>
          </a:p>
          <a:p>
            <a:pPr lvl="1" eaLnBrk="0" hangingPunct="0"/>
            <a:r>
              <a:rPr lang="en-IN" dirty="0"/>
              <a:t>Smallest living cells.</a:t>
            </a:r>
            <a:endParaRPr lang="en-IN" sz="2800" dirty="0"/>
          </a:p>
          <a:p>
            <a:pPr lvl="1" eaLnBrk="0" hangingPunct="0"/>
            <a:r>
              <a:rPr lang="en-IN" dirty="0"/>
              <a:t>Can survive without oxygen.</a:t>
            </a:r>
            <a:endParaRPr lang="en-IN" sz="2800" dirty="0"/>
          </a:p>
          <a:p>
            <a:pPr lvl="1" eaLnBrk="0" hangingPunct="0"/>
            <a:r>
              <a:rPr lang="en-IN" dirty="0"/>
              <a:t>Pathogenic in animals and plants.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251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209" y="236099"/>
            <a:ext cx="9144000" cy="945588"/>
          </a:xfrm>
        </p:spPr>
        <p:txBody>
          <a:bodyPr>
            <a:noAutofit/>
          </a:bodyPr>
          <a:lstStyle/>
          <a:p>
            <a:pPr algn="l"/>
            <a:r>
              <a:rPr lang="en-US" sz="4800" b="1" u="sng" dirty="0">
                <a:latin typeface="Arial Black" panose="020B0A04020102020204" pitchFamily="34" charset="0"/>
              </a:rPr>
              <a:t>PROTISTA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209" y="1365275"/>
            <a:ext cx="10996246" cy="507772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All </a:t>
            </a:r>
            <a:r>
              <a:rPr lang="en-US" sz="3200" b="1" dirty="0"/>
              <a:t>unicellular eukaryotes </a:t>
            </a:r>
            <a:r>
              <a:rPr lang="en-US" sz="2800" dirty="0"/>
              <a:t>are placed under Protista, but the boundaries of this kingdom are not well defined.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In this book included </a:t>
            </a:r>
            <a:r>
              <a:rPr lang="en-US" sz="2800" b="1" dirty="0" err="1"/>
              <a:t>Chrysophytes</a:t>
            </a:r>
            <a:r>
              <a:rPr lang="en-US" sz="2800" dirty="0"/>
              <a:t>, </a:t>
            </a:r>
            <a:r>
              <a:rPr lang="en-US" sz="2800" b="1" dirty="0" err="1"/>
              <a:t>Dinoflagellates</a:t>
            </a:r>
            <a:r>
              <a:rPr lang="en-US" sz="2800" b="1" dirty="0"/>
              <a:t>, </a:t>
            </a:r>
            <a:r>
              <a:rPr lang="en-US" sz="2800" b="1" dirty="0" err="1"/>
              <a:t>Euglenoids</a:t>
            </a:r>
            <a:r>
              <a:rPr lang="en-US" sz="2800" b="1" dirty="0"/>
              <a:t>, Slime </a:t>
            </a:r>
            <a:r>
              <a:rPr lang="en-US" sz="2800" b="1" dirty="0" err="1"/>
              <a:t>moulds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dirty="0"/>
              <a:t>Protozoans</a:t>
            </a:r>
            <a:r>
              <a:rPr lang="en-US" sz="2800" dirty="0"/>
              <a:t> under Protista.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Members of Protista are primarily </a:t>
            </a:r>
            <a:r>
              <a:rPr lang="en-US" sz="3200" b="1" u="sng" dirty="0"/>
              <a:t>aquatic</a:t>
            </a:r>
            <a:r>
              <a:rPr lang="en-US" sz="28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Being eukaryotes, the </a:t>
            </a:r>
            <a:r>
              <a:rPr lang="en-US" sz="2800" dirty="0" err="1"/>
              <a:t>protistan</a:t>
            </a:r>
            <a:r>
              <a:rPr lang="en-US" sz="2800" dirty="0"/>
              <a:t> cell body contains </a:t>
            </a:r>
            <a:r>
              <a:rPr lang="en-US" sz="2800" b="1" dirty="0"/>
              <a:t>a well defined nucleus </a:t>
            </a:r>
            <a:r>
              <a:rPr lang="en-US" sz="2800" dirty="0"/>
              <a:t>and other membrane-bound organelles.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Some have flagella or cilia with 11 stranded with 9+2 arrangement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/>
              <a:t>Protists</a:t>
            </a:r>
            <a:r>
              <a:rPr lang="en-US" sz="2800" dirty="0"/>
              <a:t> reproduce </a:t>
            </a:r>
            <a:r>
              <a:rPr lang="en-US" sz="2800" b="1" u="sng" dirty="0"/>
              <a:t>asexually and sexually </a:t>
            </a:r>
            <a:r>
              <a:rPr lang="en-US" sz="2800" dirty="0"/>
              <a:t>by a process involving cell fusion and zygote formation.</a:t>
            </a:r>
          </a:p>
        </p:txBody>
      </p:sp>
    </p:spTree>
    <p:extLst>
      <p:ext uri="{BB962C8B-B14F-4D97-AF65-F5344CB8AC3E}">
        <p14:creationId xmlns:p14="http://schemas.microsoft.com/office/powerpoint/2010/main" val="272920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>
            <a:normAutofit/>
          </a:bodyPr>
          <a:lstStyle/>
          <a:p>
            <a:r>
              <a:rPr lang="en-US" sz="4000" b="1" u="sng" dirty="0" err="1">
                <a:latin typeface="Arial Black" panose="020B0A04020102020204" pitchFamily="34" charset="0"/>
              </a:rPr>
              <a:t>Chrysophytes</a:t>
            </a:r>
            <a:endParaRPr lang="en-US" sz="4000" b="1" u="sn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209821"/>
            <a:ext cx="11282290" cy="543012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This group includes </a:t>
            </a:r>
            <a:r>
              <a:rPr lang="en-US" sz="3200" b="1" u="sng" dirty="0"/>
              <a:t>diatoms</a:t>
            </a:r>
            <a:r>
              <a:rPr lang="en-US" dirty="0"/>
              <a:t> and </a:t>
            </a:r>
            <a:r>
              <a:rPr lang="en-US" sz="3200" b="1" u="sng" dirty="0"/>
              <a:t>golden algae </a:t>
            </a:r>
            <a:r>
              <a:rPr lang="en-US" dirty="0"/>
              <a:t>(desmids). </a:t>
            </a:r>
          </a:p>
          <a:p>
            <a:pPr algn="just"/>
            <a:r>
              <a:rPr lang="en-US" dirty="0"/>
              <a:t>They are found in </a:t>
            </a:r>
            <a:r>
              <a:rPr lang="en-US" b="1" u="sng" dirty="0"/>
              <a:t>fresh water </a:t>
            </a:r>
            <a:r>
              <a:rPr lang="en-US" dirty="0"/>
              <a:t>as well as in </a:t>
            </a:r>
            <a:r>
              <a:rPr lang="en-US" b="1" dirty="0"/>
              <a:t>marine</a:t>
            </a:r>
            <a:r>
              <a:rPr lang="en-US" dirty="0"/>
              <a:t> environments. </a:t>
            </a:r>
          </a:p>
          <a:p>
            <a:pPr algn="just"/>
            <a:r>
              <a:rPr lang="en-US" dirty="0"/>
              <a:t>They are </a:t>
            </a:r>
            <a:r>
              <a:rPr lang="en-US" b="1" u="sng" dirty="0"/>
              <a:t>microscopic and float passively </a:t>
            </a:r>
            <a:r>
              <a:rPr lang="en-US" dirty="0"/>
              <a:t>in water currents (plankton). </a:t>
            </a:r>
          </a:p>
          <a:p>
            <a:pPr algn="just"/>
            <a:r>
              <a:rPr lang="en-US" dirty="0"/>
              <a:t>Most of them are </a:t>
            </a:r>
            <a:r>
              <a:rPr lang="en-US" b="1" u="sng" dirty="0"/>
              <a:t>photosynthetic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In diatoms the cell walls are </a:t>
            </a:r>
            <a:r>
              <a:rPr lang="en-US" b="1" i="1" dirty="0">
                <a:solidFill>
                  <a:srgbClr val="C00000"/>
                </a:solidFill>
              </a:rPr>
              <a:t>embedded with silica and thus the walls are indestructible. </a:t>
            </a:r>
          </a:p>
          <a:p>
            <a:pPr algn="just"/>
            <a:r>
              <a:rPr lang="en-US" dirty="0"/>
              <a:t>Thus, diatoms have left behind large amount of cell wall deposits in their habitat; this accumulation over billions of years is referred to as </a:t>
            </a:r>
            <a:r>
              <a:rPr lang="en-US" u="sng" dirty="0">
                <a:solidFill>
                  <a:srgbClr val="C00000"/>
                </a:solidFill>
              </a:rPr>
              <a:t>‘diatomaceous earth’. </a:t>
            </a:r>
          </a:p>
          <a:p>
            <a:pPr algn="just"/>
            <a:r>
              <a:rPr lang="en-US" dirty="0"/>
              <a:t>Being gritty this soil is used in polishing, filtration of oils and syrups.</a:t>
            </a:r>
          </a:p>
          <a:p>
            <a:pPr algn="just"/>
            <a:r>
              <a:rPr lang="en-US" b="1" i="1" dirty="0"/>
              <a:t>Diatoms are the chief ‘producers’ in the oceans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609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1916</Words>
  <Application>Microsoft Office PowerPoint</Application>
  <PresentationFormat>Widescreen</PresentationFormat>
  <Paragraphs>204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Wingdings</vt:lpstr>
      <vt:lpstr>Office Theme</vt:lpstr>
      <vt:lpstr>BIOLOGICAL CLASSIFICATION</vt:lpstr>
      <vt:lpstr>Five Kingdom Systems (Whittaker's Concept)</vt:lpstr>
      <vt:lpstr>PowerPoint Presentation</vt:lpstr>
      <vt:lpstr>PowerPoint Presentation</vt:lpstr>
      <vt:lpstr>Kingdom Monera </vt:lpstr>
      <vt:lpstr>PowerPoint Presentation</vt:lpstr>
      <vt:lpstr>PowerPoint Presentation</vt:lpstr>
      <vt:lpstr>PROTISTA</vt:lpstr>
      <vt:lpstr>Chrysophytes</vt:lpstr>
      <vt:lpstr>Dinoflagellates</vt:lpstr>
      <vt:lpstr>PowerPoint Presentation</vt:lpstr>
      <vt:lpstr>Euglenoids</vt:lpstr>
      <vt:lpstr>PowerPoint Presentation</vt:lpstr>
      <vt:lpstr>Slime Moulds</vt:lpstr>
      <vt:lpstr>PowerPoint Presentation</vt:lpstr>
      <vt:lpstr>Protozoans</vt:lpstr>
      <vt:lpstr>1. Amoeboid protozoans</vt:lpstr>
      <vt:lpstr>2. Flagellated protozoans</vt:lpstr>
      <vt:lpstr>3. Ciliated protozoans</vt:lpstr>
      <vt:lpstr>4. Sporozoans</vt:lpstr>
      <vt:lpstr>Fungi</vt:lpstr>
      <vt:lpstr>FUNGI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Phycomycetes</vt:lpstr>
      <vt:lpstr>PowerPoint Presentation</vt:lpstr>
      <vt:lpstr>PowerPoint Presentation</vt:lpstr>
      <vt:lpstr>PowerPoint Presentation</vt:lpstr>
      <vt:lpstr>Basidiomycetes</vt:lpstr>
      <vt:lpstr>PowerPoint Presentation</vt:lpstr>
      <vt:lpstr>Deuteromycetes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CLASSIFICATION</dc:title>
  <dc:creator>sunil</dc:creator>
  <cp:lastModifiedBy>Sunil Bhardwaj</cp:lastModifiedBy>
  <cp:revision>15</cp:revision>
  <dcterms:created xsi:type="dcterms:W3CDTF">2018-06-10T17:53:11Z</dcterms:created>
  <dcterms:modified xsi:type="dcterms:W3CDTF">2022-09-07T16:04:22Z</dcterms:modified>
</cp:coreProperties>
</file>